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257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61" r:id="rId11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3399"/>
    <a:srgbClr val="0033CC"/>
    <a:srgbClr val="007635"/>
    <a:srgbClr val="00602B"/>
    <a:srgbClr val="004821"/>
    <a:srgbClr val="76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41" autoAdjust="0"/>
    <p:restoredTop sz="94660"/>
  </p:normalViewPr>
  <p:slideViewPr>
    <p:cSldViewPr>
      <p:cViewPr varScale="1">
        <p:scale>
          <a:sx n="106" d="100"/>
          <a:sy n="106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3180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server\icone\BIOENERGIA\LACAF_GSB\Pasta%20de%20trabalho\Ag%20data\principais%20lavouras%20fao%20sta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server\icone\BIOENERGIA\LACAF_GSB\Pasta%20de%20trabalho\Mocambique\Ag%20data\sumario%20agricultura%20mo&#231;ambiqu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title>
      <c:tx>
        <c:rich>
          <a:bodyPr/>
          <a:lstStyle/>
          <a:p>
            <a:pPr>
              <a:defRPr/>
            </a:pPr>
            <a:r>
              <a:rPr lang="pt-BR" dirty="0" err="1"/>
              <a:t>Sugarcane</a:t>
            </a:r>
            <a:r>
              <a:rPr lang="pt-BR" dirty="0"/>
              <a:t> (</a:t>
            </a:r>
            <a:r>
              <a:rPr lang="pt-BR" dirty="0" err="1"/>
              <a:t>kg/há</a:t>
            </a:r>
            <a:r>
              <a:rPr lang="pt-BR" dirty="0" smtClean="0"/>
              <a:t>)?</a:t>
            </a:r>
            <a:endParaRPr lang="pt-BR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206777612554044"/>
          <c:y val="0.20427767544253753"/>
          <c:w val="0.81140895543570823"/>
          <c:h val="0.64534220440804646"/>
        </c:manualLayout>
      </c:layout>
      <c:lineChart>
        <c:grouping val="standard"/>
        <c:ser>
          <c:idx val="0"/>
          <c:order val="0"/>
          <c:tx>
            <c:v>Sugarcane (kg/há)</c:v>
          </c:tx>
          <c:marker>
            <c:symbol val="none"/>
          </c:marker>
          <c:cat>
            <c:numRef>
              <c:f>'yield main crops'!$F$5:$AB$5</c:f>
              <c:numCache>
                <c:formatCode>General</c:formatCode>
                <c:ptCount val="2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</c:numCache>
            </c:numRef>
          </c:cat>
          <c:val>
            <c:numRef>
              <c:f>'yield main crops'!$F$12:$AB$12</c:f>
              <c:numCache>
                <c:formatCode>General</c:formatCode>
                <c:ptCount val="23"/>
                <c:pt idx="0">
                  <c:v>13262.8</c:v>
                </c:pt>
                <c:pt idx="1">
                  <c:v>12638.5</c:v>
                </c:pt>
                <c:pt idx="2">
                  <c:v>10623.9</c:v>
                </c:pt>
                <c:pt idx="3">
                  <c:v>10250.1</c:v>
                </c:pt>
                <c:pt idx="4">
                  <c:v>10526.3</c:v>
                </c:pt>
                <c:pt idx="5">
                  <c:v>12529.6</c:v>
                </c:pt>
                <c:pt idx="6">
                  <c:v>12634</c:v>
                </c:pt>
                <c:pt idx="7">
                  <c:v>11622.5</c:v>
                </c:pt>
                <c:pt idx="8">
                  <c:v>14747</c:v>
                </c:pt>
                <c:pt idx="9">
                  <c:v>17096.59999999998</c:v>
                </c:pt>
                <c:pt idx="10">
                  <c:v>14713.9</c:v>
                </c:pt>
                <c:pt idx="11">
                  <c:v>18767.3</c:v>
                </c:pt>
                <c:pt idx="12">
                  <c:v>45321.7</c:v>
                </c:pt>
                <c:pt idx="13">
                  <c:v>51073.7</c:v>
                </c:pt>
                <c:pt idx="14">
                  <c:v>50628.7</c:v>
                </c:pt>
                <c:pt idx="15">
                  <c:v>64199.6</c:v>
                </c:pt>
                <c:pt idx="16">
                  <c:v>62433.8</c:v>
                </c:pt>
                <c:pt idx="17">
                  <c:v>64395.8</c:v>
                </c:pt>
                <c:pt idx="18">
                  <c:v>68088.100000000006</c:v>
                </c:pt>
                <c:pt idx="19">
                  <c:v>58078.9</c:v>
                </c:pt>
                <c:pt idx="20">
                  <c:v>70694.600000000006</c:v>
                </c:pt>
                <c:pt idx="21">
                  <c:v>79535.7</c:v>
                </c:pt>
                <c:pt idx="22">
                  <c:v>73913.899999999994</c:v>
                </c:pt>
              </c:numCache>
            </c:numRef>
          </c:val>
        </c:ser>
        <c:marker val="1"/>
        <c:axId val="132209664"/>
        <c:axId val="132777088"/>
      </c:lineChart>
      <c:catAx>
        <c:axId val="132209664"/>
        <c:scaling>
          <c:orientation val="minMax"/>
        </c:scaling>
        <c:axPos val="b"/>
        <c:numFmt formatCode="General" sourceLinked="1"/>
        <c:tickLblPos val="nextTo"/>
        <c:crossAx val="132777088"/>
        <c:crosses val="autoZero"/>
        <c:auto val="1"/>
        <c:lblAlgn val="ctr"/>
        <c:lblOffset val="100"/>
      </c:catAx>
      <c:valAx>
        <c:axId val="132777088"/>
        <c:scaling>
          <c:orientation val="minMax"/>
        </c:scaling>
        <c:axPos val="l"/>
        <c:majorGridlines/>
        <c:numFmt formatCode="#,##0" sourceLinked="0"/>
        <c:tickLblPos val="nextTo"/>
        <c:crossAx val="132209664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plotArea>
      <c:layout>
        <c:manualLayout>
          <c:layoutTarget val="inner"/>
          <c:xMode val="edge"/>
          <c:yMode val="edge"/>
          <c:x val="7.3503753755281453E-2"/>
          <c:y val="2.9523551084231787E-2"/>
          <c:w val="0.89925987313304301"/>
          <c:h val="0.94095289783153635"/>
        </c:manualLayout>
      </c:layout>
      <c:barChart>
        <c:barDir val="col"/>
        <c:grouping val="clustered"/>
        <c:ser>
          <c:idx val="0"/>
          <c:order val="0"/>
          <c:tx>
            <c:strRef>
              <c:f>'CENSO resumen'!$B$25</c:f>
              <c:strCache>
                <c:ptCount val="1"/>
                <c:pt idx="0">
                  <c:v>Cash Crops</c:v>
                </c:pt>
              </c:strCache>
            </c:strRef>
          </c:tx>
          <c:cat>
            <c:strRef>
              <c:f>'CENSO resumen'!$C$24:$M$24</c:f>
              <c:strCache>
                <c:ptCount val="11"/>
                <c:pt idx="0">
                  <c:v>Niassa</c:v>
                </c:pt>
                <c:pt idx="1">
                  <c:v>C. Delgado</c:v>
                </c:pt>
                <c:pt idx="2">
                  <c:v>Nampula</c:v>
                </c:pt>
                <c:pt idx="3">
                  <c:v>Zambezia</c:v>
                </c:pt>
                <c:pt idx="4">
                  <c:v>Tete</c:v>
                </c:pt>
                <c:pt idx="5">
                  <c:v>Manica</c:v>
                </c:pt>
                <c:pt idx="6">
                  <c:v>Sofala</c:v>
                </c:pt>
                <c:pt idx="7">
                  <c:v>Inhambane</c:v>
                </c:pt>
                <c:pt idx="8">
                  <c:v>Gaza</c:v>
                </c:pt>
                <c:pt idx="9">
                  <c:v>Maputo</c:v>
                </c:pt>
                <c:pt idx="10">
                  <c:v>Total</c:v>
                </c:pt>
              </c:strCache>
            </c:strRef>
          </c:cat>
          <c:val>
            <c:numRef>
              <c:f>'CENSO resumen'!$C$25:$M$25</c:f>
              <c:numCache>
                <c:formatCode>_-* #,##0_-;\-* #,##0_-;_-* "-"??_-;_-@_-</c:formatCode>
                <c:ptCount val="11"/>
                <c:pt idx="0">
                  <c:v>22462</c:v>
                </c:pt>
                <c:pt idx="1">
                  <c:v>-869</c:v>
                </c:pt>
                <c:pt idx="2">
                  <c:v>-9309</c:v>
                </c:pt>
                <c:pt idx="3">
                  <c:v>8338</c:v>
                </c:pt>
                <c:pt idx="4">
                  <c:v>45567</c:v>
                </c:pt>
                <c:pt idx="5">
                  <c:v>16908</c:v>
                </c:pt>
                <c:pt idx="6">
                  <c:v>15183</c:v>
                </c:pt>
                <c:pt idx="7">
                  <c:v>-475</c:v>
                </c:pt>
                <c:pt idx="8">
                  <c:v>4061</c:v>
                </c:pt>
                <c:pt idx="9">
                  <c:v>17075</c:v>
                </c:pt>
                <c:pt idx="10">
                  <c:v>118942</c:v>
                </c:pt>
              </c:numCache>
            </c:numRef>
          </c:val>
        </c:ser>
        <c:ser>
          <c:idx val="1"/>
          <c:order val="1"/>
          <c:tx>
            <c:strRef>
              <c:f>'CENSO resumen'!$B$26</c:f>
              <c:strCache>
                <c:ptCount val="1"/>
                <c:pt idx="0">
                  <c:v>Staple crops (ha)</c:v>
                </c:pt>
              </c:strCache>
            </c:strRef>
          </c:tx>
          <c:cat>
            <c:strRef>
              <c:f>'CENSO resumen'!$C$24:$M$24</c:f>
              <c:strCache>
                <c:ptCount val="11"/>
                <c:pt idx="0">
                  <c:v>Niassa</c:v>
                </c:pt>
                <c:pt idx="1">
                  <c:v>C. Delgado</c:v>
                </c:pt>
                <c:pt idx="2">
                  <c:v>Nampula</c:v>
                </c:pt>
                <c:pt idx="3">
                  <c:v>Zambezia</c:v>
                </c:pt>
                <c:pt idx="4">
                  <c:v>Tete</c:v>
                </c:pt>
                <c:pt idx="5">
                  <c:v>Manica</c:v>
                </c:pt>
                <c:pt idx="6">
                  <c:v>Sofala</c:v>
                </c:pt>
                <c:pt idx="7">
                  <c:v>Inhambane</c:v>
                </c:pt>
                <c:pt idx="8">
                  <c:v>Gaza</c:v>
                </c:pt>
                <c:pt idx="9">
                  <c:v>Maputo</c:v>
                </c:pt>
                <c:pt idx="10">
                  <c:v>Total</c:v>
                </c:pt>
              </c:strCache>
            </c:strRef>
          </c:cat>
          <c:val>
            <c:numRef>
              <c:f>'CENSO resumen'!$C$26:$M$26</c:f>
              <c:numCache>
                <c:formatCode>_-* #,##0_-;\-* #,##0_-;_-* "-"??_-;_-@_-</c:formatCode>
                <c:ptCount val="11"/>
                <c:pt idx="0">
                  <c:v>69076</c:v>
                </c:pt>
                <c:pt idx="1">
                  <c:v>-65073</c:v>
                </c:pt>
                <c:pt idx="2">
                  <c:v>-116782</c:v>
                </c:pt>
                <c:pt idx="3">
                  <c:v>74637</c:v>
                </c:pt>
                <c:pt idx="4">
                  <c:v>86990</c:v>
                </c:pt>
                <c:pt idx="5">
                  <c:v>88254</c:v>
                </c:pt>
                <c:pt idx="6">
                  <c:v>83304</c:v>
                </c:pt>
                <c:pt idx="7">
                  <c:v>-100578</c:v>
                </c:pt>
                <c:pt idx="8">
                  <c:v>-136164</c:v>
                </c:pt>
                <c:pt idx="9">
                  <c:v>41311</c:v>
                </c:pt>
                <c:pt idx="10">
                  <c:v>24975</c:v>
                </c:pt>
              </c:numCache>
            </c:numRef>
          </c:val>
        </c:ser>
        <c:ser>
          <c:idx val="2"/>
          <c:order val="2"/>
          <c:tx>
            <c:strRef>
              <c:f>'CENSO resumen'!$B$27</c:f>
              <c:strCache>
                <c:ptCount val="1"/>
                <c:pt idx="0">
                  <c:v>horticola</c:v>
                </c:pt>
              </c:strCache>
            </c:strRef>
          </c:tx>
          <c:cat>
            <c:strRef>
              <c:f>'CENSO resumen'!$C$24:$M$24</c:f>
              <c:strCache>
                <c:ptCount val="11"/>
                <c:pt idx="0">
                  <c:v>Niassa</c:v>
                </c:pt>
                <c:pt idx="1">
                  <c:v>C. Delgado</c:v>
                </c:pt>
                <c:pt idx="2">
                  <c:v>Nampula</c:v>
                </c:pt>
                <c:pt idx="3">
                  <c:v>Zambezia</c:v>
                </c:pt>
                <c:pt idx="4">
                  <c:v>Tete</c:v>
                </c:pt>
                <c:pt idx="5">
                  <c:v>Manica</c:v>
                </c:pt>
                <c:pt idx="6">
                  <c:v>Sofala</c:v>
                </c:pt>
                <c:pt idx="7">
                  <c:v>Inhambane</c:v>
                </c:pt>
                <c:pt idx="8">
                  <c:v>Gaza</c:v>
                </c:pt>
                <c:pt idx="9">
                  <c:v>Maputo</c:v>
                </c:pt>
                <c:pt idx="10">
                  <c:v>Total</c:v>
                </c:pt>
              </c:strCache>
            </c:strRef>
          </c:cat>
          <c:val>
            <c:numRef>
              <c:f>'CENSO resumen'!$C$27:$M$27</c:f>
              <c:numCache>
                <c:formatCode>_-* #,##0_-;\-* #,##0_-;_-* "-"??_-;_-@_-</c:formatCode>
                <c:ptCount val="11"/>
                <c:pt idx="0">
                  <c:v>1090</c:v>
                </c:pt>
                <c:pt idx="1">
                  <c:v>6909</c:v>
                </c:pt>
                <c:pt idx="2">
                  <c:v>21200</c:v>
                </c:pt>
                <c:pt idx="3">
                  <c:v>18005</c:v>
                </c:pt>
                <c:pt idx="4">
                  <c:v>40301</c:v>
                </c:pt>
                <c:pt idx="5">
                  <c:v>40994</c:v>
                </c:pt>
                <c:pt idx="6">
                  <c:v>29426</c:v>
                </c:pt>
                <c:pt idx="7">
                  <c:v>7121</c:v>
                </c:pt>
                <c:pt idx="8">
                  <c:v>13454</c:v>
                </c:pt>
                <c:pt idx="9">
                  <c:v>6722</c:v>
                </c:pt>
                <c:pt idx="10">
                  <c:v>185223</c:v>
                </c:pt>
              </c:numCache>
            </c:numRef>
          </c:val>
        </c:ser>
        <c:ser>
          <c:idx val="3"/>
          <c:order val="3"/>
          <c:tx>
            <c:strRef>
              <c:f>'CENSO resumen'!$B$28</c:f>
              <c:strCache>
                <c:ptCount val="1"/>
                <c:pt idx="0">
                  <c:v>Cana de açúcar</c:v>
                </c:pt>
              </c:strCache>
            </c:strRef>
          </c:tx>
          <c:cat>
            <c:strRef>
              <c:f>'CENSO resumen'!$C$24:$M$24</c:f>
              <c:strCache>
                <c:ptCount val="11"/>
                <c:pt idx="0">
                  <c:v>Niassa</c:v>
                </c:pt>
                <c:pt idx="1">
                  <c:v>C. Delgado</c:v>
                </c:pt>
                <c:pt idx="2">
                  <c:v>Nampula</c:v>
                </c:pt>
                <c:pt idx="3">
                  <c:v>Zambezia</c:v>
                </c:pt>
                <c:pt idx="4">
                  <c:v>Tete</c:v>
                </c:pt>
                <c:pt idx="5">
                  <c:v>Manica</c:v>
                </c:pt>
                <c:pt idx="6">
                  <c:v>Sofala</c:v>
                </c:pt>
                <c:pt idx="7">
                  <c:v>Inhambane</c:v>
                </c:pt>
                <c:pt idx="8">
                  <c:v>Gaza</c:v>
                </c:pt>
                <c:pt idx="9">
                  <c:v>Maputo</c:v>
                </c:pt>
                <c:pt idx="10">
                  <c:v>Total</c:v>
                </c:pt>
              </c:strCache>
            </c:strRef>
          </c:cat>
          <c:val>
            <c:numRef>
              <c:f>'CENSO resumen'!$C$28:$M$28</c:f>
              <c:numCache>
                <c:formatCode>_-* #,##0_-;\-* #,##0_-;_-* "-"??_-;_-@_-</c:formatCode>
                <c:ptCount val="11"/>
                <c:pt idx="0">
                  <c:v>-1127</c:v>
                </c:pt>
                <c:pt idx="1">
                  <c:v>-391</c:v>
                </c:pt>
                <c:pt idx="2">
                  <c:v>-5468</c:v>
                </c:pt>
                <c:pt idx="3">
                  <c:v>-3857</c:v>
                </c:pt>
                <c:pt idx="4">
                  <c:v>-1131</c:v>
                </c:pt>
                <c:pt idx="5">
                  <c:v>8709</c:v>
                </c:pt>
                <c:pt idx="6">
                  <c:v>-12418</c:v>
                </c:pt>
                <c:pt idx="7">
                  <c:v>2647</c:v>
                </c:pt>
                <c:pt idx="8">
                  <c:v>25133</c:v>
                </c:pt>
                <c:pt idx="9">
                  <c:v>-9237</c:v>
                </c:pt>
                <c:pt idx="10">
                  <c:v>2860</c:v>
                </c:pt>
              </c:numCache>
            </c:numRef>
          </c:val>
        </c:ser>
        <c:axId val="132743552"/>
        <c:axId val="132745088"/>
      </c:barChart>
      <c:catAx>
        <c:axId val="132743552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/>
            </a:pPr>
            <a:endParaRPr lang="pt-BR"/>
          </a:p>
        </c:txPr>
        <c:crossAx val="132745088"/>
        <c:crosses val="autoZero"/>
        <c:auto val="1"/>
        <c:lblAlgn val="ctr"/>
        <c:lblOffset val="100"/>
      </c:catAx>
      <c:valAx>
        <c:axId val="132745088"/>
        <c:scaling>
          <c:orientation val="minMax"/>
        </c:scaling>
        <c:axPos val="l"/>
        <c:majorGridlines/>
        <c:numFmt formatCode="_-* #,##0_-;\-* #,##0_-;_-* &quot;-&quot;??_-;_-@_-" sourceLinked="1"/>
        <c:tickLblPos val="nextTo"/>
        <c:crossAx val="1327435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490614541725169"/>
          <c:y val="7.6750093594610977E-2"/>
          <c:w val="0.23194002123142277"/>
          <c:h val="0.31732383902899503"/>
        </c:manualLayout>
      </c:layout>
      <c:txPr>
        <a:bodyPr/>
        <a:lstStyle/>
        <a:p>
          <a:pPr>
            <a:defRPr sz="1400"/>
          </a:pPr>
          <a:endParaRPr lang="pt-BR"/>
        </a:p>
      </c:txPr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C593F-BB1C-4299-A062-274BA3EF5480}" type="datetimeFigureOut">
              <a:rPr lang="pt-BR" smtClean="0"/>
              <a:pPr/>
              <a:t>12/09/2013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8E2CB-297C-43AC-8A48-73839167DCD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87EC61-D50B-4281-ACA6-E0956B8F35E5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040249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2C6F93-42A0-4A15-B0C4-12E83DB1BA61}" type="slidenum">
              <a:rPr lang="pt-BR"/>
              <a:pPr/>
              <a:t>1</a:t>
            </a:fld>
            <a:endParaRPr lang="pt-BR"/>
          </a:p>
        </p:txBody>
      </p:sp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/>
        <p:txBody>
          <a:bodyPr lIns="91431" tIns="45716" rIns="91431" bIns="45716"/>
          <a:lstStyle/>
          <a:p>
            <a:endParaRPr lang="pt-BR"/>
          </a:p>
        </p:txBody>
      </p:sp>
      <p:sp>
        <p:nvSpPr>
          <p:cNvPr id="1024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24E99AA4-7A6A-4E29-B2B2-6525751FCB04}" type="slidenum">
              <a:rPr lang="pt-BR" sz="1200"/>
              <a:pPr algn="r"/>
              <a:t>1</a:t>
            </a:fld>
            <a:endParaRPr lang="pt-BR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57846-9363-429E-878D-5C924F43BB69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64565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5612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82026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xmlns="" val="490464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23850" y="1341438"/>
            <a:ext cx="4208463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84713" y="1341438"/>
            <a:ext cx="4208462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44513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099981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46208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lataforma_agro_todos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275848"/>
            <a:ext cx="2915815" cy="58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7430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400" b="1">
                <a:latin typeface="Calibri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Calibri" pitchFamily="34" charset="0"/>
              </a:defRPr>
            </a:lvl1pPr>
            <a:lvl2pPr>
              <a:defRPr sz="2800">
                <a:latin typeface="Calibri" pitchFamily="34" charset="0"/>
              </a:defRPr>
            </a:lvl2pPr>
            <a:lvl3pPr>
              <a:defRPr sz="2400">
                <a:latin typeface="Calibri" pitchFamily="34" charset="0"/>
              </a:defRPr>
            </a:lvl3pPr>
            <a:lvl4pPr>
              <a:defRPr sz="2000">
                <a:latin typeface="Calibri" pitchFamily="34" charset="0"/>
              </a:defRPr>
            </a:lvl4pPr>
            <a:lvl5pPr>
              <a:defRPr sz="2000">
                <a:latin typeface="Calibri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xmlns="" val="745648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Calibri" pitchFamily="34" charset="0"/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Calibri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xmlns="" val="5834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5812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9588" y="115888"/>
            <a:ext cx="2178050" cy="6408737"/>
          </a:xfrm>
        </p:spPr>
        <p:txBody>
          <a:bodyPr vert="eaVert"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23850" y="115888"/>
            <a:ext cx="6383338" cy="6408737"/>
          </a:xfrm>
        </p:spPr>
        <p:txBody>
          <a:bodyPr vert="eaVert"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411151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Rectangle 7"/>
          <p:cNvSpPr>
            <a:spLocks noChangeArrowheads="1"/>
          </p:cNvSpPr>
          <p:nvPr userDrawn="1"/>
        </p:nvSpPr>
        <p:spPr bwMode="auto">
          <a:xfrm>
            <a:off x="0" y="-26987"/>
            <a:ext cx="9180513" cy="503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pt-BR" dirty="0" smtClean="0">
                <a:solidFill>
                  <a:srgbClr val="00602B"/>
                </a:solidFill>
              </a:rPr>
              <a:t>T</a:t>
            </a:r>
            <a:endParaRPr lang="pt-BR" dirty="0">
              <a:solidFill>
                <a:srgbClr val="00602B"/>
              </a:solidFill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59632" y="-27384"/>
            <a:ext cx="7884368" cy="54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 smtClean="0"/>
              <a:t>Título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341438"/>
            <a:ext cx="8569325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</p:txBody>
      </p:sp>
      <p:pic>
        <p:nvPicPr>
          <p:cNvPr id="6" name="Picture 9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44"/>
            <a:ext cx="2267743" cy="47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80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6600"/>
        </a:buClr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0" y="6813550"/>
            <a:ext cx="7380288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LACAF I : </a:t>
            </a:r>
            <a:br>
              <a:rPr kumimoji="0" lang="pt-BR" sz="3200" b="1" i="0" u="none" strike="noStrike" kern="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3200" b="1" i="0" u="none" strike="noStrike" kern="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LUC em Moçambique</a:t>
            </a:r>
            <a:endParaRPr kumimoji="0" lang="pt-BR" sz="3200" b="1" i="0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1371600" y="3886200"/>
            <a:ext cx="6400800" cy="694928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Tx/>
              <a:tabLst/>
              <a:defRPr/>
            </a:pPr>
            <a:r>
              <a:rPr kumimoji="0" lang="pt-B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Notas ICONE</a:t>
            </a:r>
            <a:endParaRPr kumimoji="0" lang="pt-BR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884368" cy="548680"/>
          </a:xfrm>
        </p:spPr>
        <p:txBody>
          <a:bodyPr/>
          <a:lstStyle/>
          <a:p>
            <a:r>
              <a:rPr lang="pt-BR" dirty="0" smtClean="0"/>
              <a:t>Principais fontes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000" b="1" dirty="0" err="1" smtClean="0"/>
              <a:t>Parelelos</a:t>
            </a:r>
            <a:r>
              <a:rPr lang="pt-BR" sz="2000" b="1" dirty="0" smtClean="0"/>
              <a:t> Embrapa: </a:t>
            </a:r>
            <a:r>
              <a:rPr lang="pt-BR" sz="2000" dirty="0" smtClean="0"/>
              <a:t>http://www.cnpm.embrapa.br/projetos/mocambique/</a:t>
            </a:r>
          </a:p>
          <a:p>
            <a:r>
              <a:rPr lang="pt-BR" sz="2000" b="1" dirty="0" smtClean="0"/>
              <a:t>Country </a:t>
            </a:r>
            <a:r>
              <a:rPr lang="pt-BR" sz="2000" b="1" dirty="0" err="1" smtClean="0"/>
              <a:t>Stat</a:t>
            </a:r>
            <a:r>
              <a:rPr lang="pt-BR" sz="2000" b="1" dirty="0" smtClean="0"/>
              <a:t> </a:t>
            </a:r>
            <a:r>
              <a:rPr lang="pt-BR" sz="2000" b="1" dirty="0" err="1" smtClean="0"/>
              <a:t>Moz</a:t>
            </a:r>
            <a:r>
              <a:rPr lang="pt-BR" sz="2000" b="1" dirty="0" smtClean="0"/>
              <a:t>:</a:t>
            </a:r>
            <a:r>
              <a:rPr lang="pt-BR" sz="2000" dirty="0" smtClean="0"/>
              <a:t> http://countrystat.org/home.</a:t>
            </a:r>
            <a:r>
              <a:rPr lang="pt-BR" sz="2000" dirty="0" err="1" smtClean="0"/>
              <a:t>aspx</a:t>
            </a:r>
            <a:r>
              <a:rPr lang="pt-BR" sz="2000" dirty="0" smtClean="0"/>
              <a:t>?c=</a:t>
            </a:r>
            <a:r>
              <a:rPr lang="pt-BR" sz="2000" dirty="0" err="1" smtClean="0"/>
              <a:t>moz&amp;ta</a:t>
            </a:r>
            <a:r>
              <a:rPr lang="pt-BR" sz="2000" dirty="0" smtClean="0"/>
              <a:t>=144TIA312&amp;</a:t>
            </a:r>
            <a:r>
              <a:rPr lang="pt-BR" sz="2000" dirty="0" err="1" smtClean="0"/>
              <a:t>tr</a:t>
            </a:r>
            <a:r>
              <a:rPr lang="pt-BR" sz="2000" dirty="0" smtClean="0"/>
              <a:t>=192</a:t>
            </a:r>
          </a:p>
          <a:p>
            <a:r>
              <a:rPr lang="pt-BR" sz="2000" b="1" dirty="0" smtClean="0"/>
              <a:t>Instituto Nacional de Estatística (INE):</a:t>
            </a:r>
          </a:p>
          <a:p>
            <a:r>
              <a:rPr lang="pt-BR" sz="2000" dirty="0" smtClean="0"/>
              <a:t> http://www.ine.gov.mz/pt/Map</a:t>
            </a:r>
          </a:p>
          <a:p>
            <a:r>
              <a:rPr lang="pt-BR" sz="2000" b="1" dirty="0" smtClean="0"/>
              <a:t>FAO Country </a:t>
            </a:r>
            <a:r>
              <a:rPr lang="pt-BR" sz="2000" b="1" dirty="0" err="1" smtClean="0"/>
              <a:t>profiles</a:t>
            </a:r>
            <a:r>
              <a:rPr lang="pt-BR" sz="2000" b="1" dirty="0" smtClean="0"/>
              <a:t>: </a:t>
            </a:r>
            <a:r>
              <a:rPr lang="pt-BR" sz="2000" dirty="0" smtClean="0"/>
              <a:t>http://www.fao.org/countryprofiles/Maps/en/?iso3=MOZ</a:t>
            </a:r>
          </a:p>
          <a:p>
            <a:r>
              <a:rPr lang="pt-BR" sz="2000" b="1" dirty="0" smtClean="0"/>
              <a:t>Censos agrícolas (1999/2000 e 299/10) – </a:t>
            </a:r>
            <a:r>
              <a:rPr lang="pt-BR" sz="2000" dirty="0" smtClean="0"/>
              <a:t>A ser disponibilizado no site LACAF. </a:t>
            </a:r>
            <a:endParaRPr lang="pt-BR" sz="2000" b="1" dirty="0" smtClean="0"/>
          </a:p>
          <a:p>
            <a:r>
              <a:rPr lang="pt-BR" sz="2000" b="1" dirty="0" err="1" smtClean="0"/>
              <a:t>Sugarcane</a:t>
            </a:r>
            <a:r>
              <a:rPr lang="pt-BR" sz="2000" b="1" dirty="0" smtClean="0"/>
              <a:t> </a:t>
            </a:r>
            <a:r>
              <a:rPr lang="pt-BR" sz="2000" b="1" dirty="0" err="1" smtClean="0"/>
              <a:t>Farming</a:t>
            </a:r>
            <a:r>
              <a:rPr lang="pt-BR" sz="2000" b="1" dirty="0" smtClean="0"/>
              <a:t> in </a:t>
            </a:r>
            <a:r>
              <a:rPr lang="pt-BR" sz="2000" b="1" dirty="0" err="1" smtClean="0"/>
              <a:t>Mozambique</a:t>
            </a:r>
            <a:r>
              <a:rPr lang="pt-BR" sz="2000" b="1" dirty="0" smtClean="0"/>
              <a:t>: </a:t>
            </a:r>
            <a:r>
              <a:rPr lang="pt-BR" sz="2000" dirty="0" smtClean="0"/>
              <a:t>http://www.mbendi.com/indy/agff/sugr/af/mz/p0005.htm</a:t>
            </a:r>
            <a:endParaRPr lang="pt-BR" sz="2000" b="1" dirty="0" smtClean="0"/>
          </a:p>
          <a:p>
            <a:endParaRPr lang="pt-BR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1470025"/>
          </a:xfrm>
        </p:spPr>
        <p:txBody>
          <a:bodyPr/>
          <a:lstStyle/>
          <a:p>
            <a:r>
              <a:rPr lang="pt-BR" dirty="0" smtClean="0"/>
              <a:t>Principais características: Cana de açúcar</a:t>
            </a: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79512" y="4869160"/>
          <a:ext cx="8496943" cy="1752907"/>
        </p:xfrm>
        <a:graphic>
          <a:graphicData uri="http://schemas.openxmlformats.org/drawingml/2006/table">
            <a:tbl>
              <a:tblPr/>
              <a:tblGrid>
                <a:gridCol w="2547399"/>
                <a:gridCol w="929735"/>
                <a:gridCol w="2837416"/>
                <a:gridCol w="1437839"/>
                <a:gridCol w="744554"/>
              </a:tblGrid>
              <a:tr h="289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Company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Province</a:t>
                      </a:r>
                      <a:endParaRPr lang="pt-BR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Shareholders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Location</a:t>
                      </a:r>
                      <a:endParaRPr lang="pt-BR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Capacity (Tcd)</a:t>
                      </a:r>
                      <a:endParaRPr lang="pt-BR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89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Maragra</a:t>
                      </a:r>
                      <a:r>
                        <a:rPr lang="pt-BR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Sugar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Maputo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Maragra</a:t>
                      </a:r>
                      <a:r>
                        <a:rPr lang="pt-BR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SARL, </a:t>
                      </a:r>
                      <a:r>
                        <a:rPr lang="pt-BR" sz="120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Illovo</a:t>
                      </a:r>
                      <a:r>
                        <a:rPr lang="pt-BR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Sugar </a:t>
                      </a:r>
                      <a:r>
                        <a:rPr lang="pt-BR" sz="120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Ltd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 25°27 E 32°46.8333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pt-BR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4.000 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Xinavane Sugar Manufacturer</a:t>
                      </a:r>
                      <a:endParaRPr lang="pt-BR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Maputo</a:t>
                      </a:r>
                      <a:endParaRPr lang="pt-BR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Moçambique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, local government, Tongaat-Hulett Ltd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 25°2.6 E 32°48.2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pt-BR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5.500 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Mafambisse (Moçambique Sugar Manufact, Pvt</a:t>
                      </a:r>
                      <a:endParaRPr lang="pt-BR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Sofala</a:t>
                      </a:r>
                      <a:endParaRPr lang="pt-BR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Tongaat-Hulett Ltd,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Moçambique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, Government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 19°32.5 E 34°37.1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pt-BR" sz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5.500 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Marromeu</a:t>
                      </a:r>
                      <a:r>
                        <a:rPr lang="pt-BR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(Sena SARL)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Sofala</a:t>
                      </a:r>
                      <a:endParaRPr lang="pt-BR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Sena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Holding Co,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Tereos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Group,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Moçambique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, Government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 18°17.25 E 35°56.867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pt-BR" sz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4.500 </a:t>
                      </a:r>
                      <a:endParaRPr lang="pt-BR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429" marR="38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ubtítulo 2"/>
          <p:cNvSpPr txBox="1">
            <a:spLocks/>
          </p:cNvSpPr>
          <p:nvPr/>
        </p:nvSpPr>
        <p:spPr>
          <a:xfrm>
            <a:off x="179512" y="4365104"/>
            <a:ext cx="4248472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Usinas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5536" y="1628800"/>
            <a:ext cx="4104456" cy="864096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Evolução </a:t>
            </a:r>
            <a:r>
              <a:rPr lang="pt-BR" dirty="0" err="1" smtClean="0"/>
              <a:t>prod</a:t>
            </a:r>
            <a:r>
              <a:rPr lang="pt-BR" dirty="0" smtClean="0"/>
              <a:t> histórica </a:t>
            </a:r>
          </a:p>
        </p:txBody>
      </p:sp>
      <p:pic>
        <p:nvPicPr>
          <p:cNvPr id="8" name="Imagem 7" descr="http://www.thebioenergysite.com/articles/contents/07-06-11crp2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060848"/>
            <a:ext cx="410445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m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1046" y="2420888"/>
            <a:ext cx="4732954" cy="11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pt-BR" dirty="0" smtClean="0"/>
              <a:t>Tecnologia</a:t>
            </a:r>
            <a:endParaRPr lang="pt-BR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412776"/>
            <a:ext cx="4104456" cy="2752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107504" y="1052736"/>
            <a:ext cx="526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TSB</a:t>
            </a:r>
            <a:endParaRPr lang="pt-BR" dirty="0"/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788024" y="1268760"/>
            <a:ext cx="4104456" cy="288032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BR" sz="3200" dirty="0" smtClean="0">
                <a:solidFill>
                  <a:schemeClr val="tx1">
                    <a:tint val="75000"/>
                  </a:schemeClr>
                </a:solidFill>
              </a:rPr>
              <a:t>Agrícola </a:t>
            </a:r>
          </a:p>
          <a:p>
            <a:pPr lvl="1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3200" dirty="0" smtClean="0">
                <a:solidFill>
                  <a:schemeClr val="tx1">
                    <a:tint val="75000"/>
                  </a:schemeClr>
                </a:solidFill>
              </a:rPr>
              <a:t> Áreas extensas (100% grandes, segundo o censo 2010)</a:t>
            </a:r>
          </a:p>
          <a:p>
            <a:pPr lvl="1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3200" dirty="0" smtClean="0">
                <a:solidFill>
                  <a:schemeClr val="tx1">
                    <a:tint val="75000"/>
                  </a:schemeClr>
                </a:solidFill>
              </a:rPr>
              <a:t> Irrigação</a:t>
            </a:r>
            <a:endParaRPr kumimoji="0" lang="pt-B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1" algn="just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Passível de Mecanização</a:t>
            </a:r>
          </a:p>
          <a:p>
            <a:pPr lvl="1" algn="just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(...)</a:t>
            </a:r>
          </a:p>
          <a:p>
            <a:pPr algn="just">
              <a:spcBef>
                <a:spcPct val="20000"/>
              </a:spcBef>
            </a:pPr>
            <a:r>
              <a:rPr lang="pt-BR" sz="3200" dirty="0" smtClean="0">
                <a:solidFill>
                  <a:schemeClr val="tx1">
                    <a:tint val="75000"/>
                  </a:schemeClr>
                </a:solidFill>
              </a:rPr>
              <a:t>Industrial</a:t>
            </a:r>
          </a:p>
          <a:p>
            <a:pPr lvl="1" algn="just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Atual (apenas</a:t>
            </a:r>
            <a:r>
              <a:rPr kumimoji="0" lang="pt-B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açúcar</a:t>
            </a:r>
            <a:r>
              <a:rPr lang="pt-BR" sz="3200" dirty="0" smtClean="0">
                <a:solidFill>
                  <a:schemeClr val="tx1">
                    <a:tint val="75000"/>
                  </a:schemeClr>
                </a:solidFill>
              </a:rPr>
              <a:t>)</a:t>
            </a:r>
            <a:endParaRPr kumimoji="0" lang="pt-B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1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3200" dirty="0" smtClean="0">
                <a:solidFill>
                  <a:schemeClr val="tx1">
                    <a:tint val="75000"/>
                  </a:schemeClr>
                </a:solidFill>
              </a:rPr>
              <a:t> Possível?</a:t>
            </a:r>
            <a:endParaRPr kumimoji="0" lang="pt-B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463" y="4509120"/>
            <a:ext cx="4321521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ângulo 7"/>
          <p:cNvSpPr/>
          <p:nvPr/>
        </p:nvSpPr>
        <p:spPr>
          <a:xfrm>
            <a:off x="0" y="4221088"/>
            <a:ext cx="973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err="1" smtClean="0">
                <a:solidFill>
                  <a:srgbClr val="000000"/>
                </a:solidFill>
                <a:ea typeface="Calibri"/>
                <a:cs typeface="Times New Roman"/>
              </a:rPr>
              <a:t>Maragra</a:t>
            </a:r>
            <a:endParaRPr lang="pt-BR" dirty="0"/>
          </a:p>
        </p:txBody>
      </p:sp>
      <p:graphicFrame>
        <p:nvGraphicFramePr>
          <p:cNvPr id="9" name="Gráfico 8"/>
          <p:cNvGraphicFramePr/>
          <p:nvPr/>
        </p:nvGraphicFramePr>
        <p:xfrm>
          <a:off x="4644008" y="4365104"/>
          <a:ext cx="4283968" cy="234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>
            <a:normAutofit/>
          </a:bodyPr>
          <a:lstStyle/>
          <a:p>
            <a:r>
              <a:rPr lang="pt-BR" dirty="0" smtClean="0"/>
              <a:t>Principais características: demanda e oferta por terra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9512" y="1988840"/>
            <a:ext cx="3960440" cy="3744416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dirty="0" smtClean="0"/>
              <a:t> Principais demandas:</a:t>
            </a:r>
          </a:p>
          <a:p>
            <a:pPr lvl="1" algn="just">
              <a:buFont typeface="Arial" pitchFamily="34" charset="0"/>
              <a:buChar char="•"/>
            </a:pPr>
            <a:r>
              <a:rPr lang="pt-BR" dirty="0" smtClean="0"/>
              <a:t>Alimentos</a:t>
            </a:r>
          </a:p>
          <a:p>
            <a:pPr lvl="1" algn="just">
              <a:buFont typeface="Arial" pitchFamily="34" charset="0"/>
              <a:buChar char="•"/>
            </a:pPr>
            <a:r>
              <a:rPr lang="pt-BR" dirty="0" smtClean="0"/>
              <a:t> Ração</a:t>
            </a:r>
          </a:p>
          <a:p>
            <a:pPr lvl="1" algn="just">
              <a:buFont typeface="Arial" pitchFamily="34" charset="0"/>
              <a:buChar char="•"/>
            </a:pPr>
            <a:r>
              <a:rPr lang="pt-BR" dirty="0" smtClean="0"/>
              <a:t> Fibras</a:t>
            </a:r>
          </a:p>
          <a:p>
            <a:pPr lvl="1" algn="just">
              <a:buFont typeface="Arial" pitchFamily="34" charset="0"/>
              <a:buChar char="•"/>
            </a:pPr>
            <a:r>
              <a:rPr lang="pt-BR" dirty="0" smtClean="0"/>
              <a:t> Energia</a:t>
            </a:r>
          </a:p>
          <a:p>
            <a:pPr algn="just">
              <a:buFont typeface="Arial" pitchFamily="34" charset="0"/>
              <a:buChar char="•"/>
            </a:pPr>
            <a:r>
              <a:rPr lang="pt-BR" dirty="0"/>
              <a:t> </a:t>
            </a:r>
            <a:r>
              <a:rPr lang="pt-BR" dirty="0" smtClean="0"/>
              <a:t>crescimento populacional</a:t>
            </a:r>
          </a:p>
          <a:p>
            <a:pPr algn="just">
              <a:buFont typeface="Arial" pitchFamily="34" charset="0"/>
              <a:buChar char="•"/>
            </a:pPr>
            <a:r>
              <a:rPr lang="pt-BR" dirty="0" smtClean="0"/>
              <a:t> Renda</a:t>
            </a:r>
          </a:p>
          <a:p>
            <a:pPr algn="just">
              <a:buFont typeface="Arial" pitchFamily="34" charset="0"/>
              <a:buChar char="•"/>
            </a:pPr>
            <a:r>
              <a:rPr lang="pt-BR" dirty="0"/>
              <a:t> </a:t>
            </a:r>
            <a:r>
              <a:rPr lang="pt-BR" dirty="0" smtClean="0"/>
              <a:t>Grau de autossuficiência</a:t>
            </a:r>
          </a:p>
          <a:p>
            <a:pPr algn="just"/>
            <a:endParaRPr lang="pt-BR" dirty="0" smtClean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4499992" y="1916832"/>
            <a:ext cx="4355976" cy="439248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Oferta:</a:t>
            </a:r>
          </a:p>
          <a:p>
            <a:pPr lvl="1" algn="just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Área já ocupada</a:t>
            </a:r>
          </a:p>
          <a:p>
            <a:pPr lvl="1" algn="just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Produtividade atual e projetada</a:t>
            </a:r>
          </a:p>
          <a:p>
            <a:pPr algn="just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Áreas</a:t>
            </a:r>
            <a:r>
              <a:rPr kumimoji="0" lang="pt-B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com restrição</a:t>
            </a:r>
          </a:p>
          <a:p>
            <a:pPr lvl="1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pt-BR" sz="3200" dirty="0" err="1" smtClean="0">
                <a:solidFill>
                  <a:schemeClr val="tx1">
                    <a:tint val="75000"/>
                  </a:schemeClr>
                </a:solidFill>
              </a:rPr>
              <a:t>Edafoclimáticas</a:t>
            </a:r>
            <a:r>
              <a:rPr lang="pt-BR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</a:p>
          <a:p>
            <a:pPr lvl="1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3200" dirty="0" smtClean="0">
                <a:solidFill>
                  <a:schemeClr val="tx1">
                    <a:tint val="75000"/>
                  </a:schemeClr>
                </a:solidFill>
              </a:rPr>
              <a:t> Produção Alimentos</a:t>
            </a:r>
          </a:p>
          <a:p>
            <a:pPr lvl="1" algn="just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Alto</a:t>
            </a:r>
            <a:r>
              <a:rPr kumimoji="0" lang="pt-B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valor ambiental (parques e reservas, estoque de carbono)</a:t>
            </a:r>
          </a:p>
          <a:p>
            <a:pPr lvl="1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3200" baseline="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pt-BR" sz="3200" dirty="0" smtClean="0">
                <a:solidFill>
                  <a:schemeClr val="tx1">
                    <a:tint val="75000"/>
                  </a:schemeClr>
                </a:solidFill>
              </a:rPr>
              <a:t>Zoneamento?</a:t>
            </a:r>
          </a:p>
          <a:p>
            <a:pPr lvl="1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3200" baseline="0" dirty="0" smtClean="0">
                <a:solidFill>
                  <a:schemeClr val="tx1">
                    <a:tint val="75000"/>
                  </a:schemeClr>
                </a:solidFill>
              </a:rPr>
              <a:t> Rentabilidade </a:t>
            </a:r>
          </a:p>
          <a:p>
            <a:pPr lvl="1" algn="just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pt-B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Áreas mínimas</a:t>
            </a:r>
          </a:p>
          <a:p>
            <a:pPr lvl="1" algn="just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pt-B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pt-BR" sz="3200" dirty="0" smtClean="0">
                <a:solidFill>
                  <a:schemeClr val="tx1">
                    <a:tint val="75000"/>
                  </a:schemeClr>
                </a:solidFill>
              </a:rPr>
              <a:t>ocupação pelas comunidades </a:t>
            </a:r>
            <a:r>
              <a:rPr lang="pt-BR" sz="3100" dirty="0" smtClean="0">
                <a:solidFill>
                  <a:schemeClr val="tx1">
                    <a:tint val="75000"/>
                  </a:schemeClr>
                </a:solidFill>
              </a:rPr>
              <a:t>locais (Cadastro nacional de terras) </a:t>
            </a:r>
          </a:p>
          <a:p>
            <a:pPr lvl="1" algn="just">
              <a:spcBef>
                <a:spcPct val="20000"/>
              </a:spcBef>
              <a:buFont typeface="Arial" pitchFamily="34" charset="0"/>
              <a:buChar char="•"/>
            </a:pPr>
            <a:endParaRPr kumimoji="0" lang="pt-B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Pastagens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86628"/>
            <a:ext cx="5472608" cy="2898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933056"/>
            <a:ext cx="3635896" cy="2689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>
            <a:off x="323528" y="1484784"/>
            <a:ext cx="8571706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/>
              <a:t>Até o momento não foram encontrados dados sobre área de pastagem em Moçambique. </a:t>
            </a:r>
          </a:p>
          <a:p>
            <a:endParaRPr lang="pt-BR" dirty="0" smtClean="0"/>
          </a:p>
          <a:p>
            <a:r>
              <a:rPr lang="pt-BR" dirty="0" smtClean="0"/>
              <a:t>ICONE está buscando alternativas combinando informações de: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 Classes de uso e cobertura do solo (projeto paralelos/EMBRAPA)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 </a:t>
            </a:r>
            <a:r>
              <a:rPr lang="pt-BR" dirty="0" err="1" smtClean="0"/>
              <a:t>Gridded</a:t>
            </a:r>
            <a:r>
              <a:rPr lang="pt-BR" dirty="0" smtClean="0"/>
              <a:t> </a:t>
            </a:r>
            <a:r>
              <a:rPr lang="pt-BR" dirty="0" err="1" smtClean="0"/>
              <a:t>Livestock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the</a:t>
            </a:r>
            <a:r>
              <a:rPr lang="pt-BR" dirty="0" smtClean="0"/>
              <a:t> World (FAO)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 Censo agropecuário</a:t>
            </a:r>
            <a:endParaRPr 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Lei de terras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Desde a alteração do Artigo 35 do Regulamento da Lei de Terra em Outubro de  2007, o processo de delimitação das comunidades locais encontra-se estagnado  com muitas comunidades à espera de certificados oficiosos de direito de uso e  aproveitamento da terra. Por outras palavras, nenhuma comunidade local recebeu  certificado de uso e aproveitamento da terra, desde a alteração do Artigo 35.</a:t>
            </a:r>
          </a:p>
          <a:p>
            <a:r>
              <a:rPr lang="pt-BR" dirty="0" smtClean="0"/>
              <a:t>É assim que a Lei de Terras determina que as comunidades locais adquirem o  direito de uso e aproveitamento da terra (DUAT) por ocupação. O significado jurídico  da aquisição do DUAT por ocupação é que a atribuição deste direito às  comunidades locais é feita </a:t>
            </a:r>
            <a:r>
              <a:rPr lang="pt-BR" dirty="0" err="1" smtClean="0"/>
              <a:t>directamente</a:t>
            </a:r>
            <a:r>
              <a:rPr lang="pt-BR" dirty="0" smtClean="0"/>
              <a:t> por lei e não por via de intermediação de  nenhum </a:t>
            </a:r>
            <a:r>
              <a:rPr lang="pt-BR" dirty="0" err="1" smtClean="0"/>
              <a:t>acto</a:t>
            </a:r>
            <a:r>
              <a:rPr lang="pt-BR" dirty="0" smtClean="0"/>
              <a:t> administrativo a praticar pela Administração Pública.</a:t>
            </a:r>
          </a:p>
          <a:p>
            <a:r>
              <a:rPr lang="pt-BR" dirty="0" smtClean="0"/>
              <a:t>Na área da delimitação comunitária, ao total, a ORAM apoia a delimitação de 191 comunidades locais, equivalente a 4.078.156,15 hectares, reforçando deste modo os direitos de 860.956 camponeses, incluindo mulheres, homens, crianças e velhos....</a:t>
            </a:r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>
            <a:normAutofit/>
          </a:bodyPr>
          <a:lstStyle/>
          <a:p>
            <a:r>
              <a:rPr lang="pt-BR" sz="3600" dirty="0" smtClean="0"/>
              <a:t>Censo agrícola: ∆ área</a:t>
            </a:r>
            <a:endParaRPr lang="pt-BR" sz="3600" dirty="0"/>
          </a:p>
        </p:txBody>
      </p:sp>
      <p:graphicFrame>
        <p:nvGraphicFramePr>
          <p:cNvPr id="6" name="Gráfico 5"/>
          <p:cNvGraphicFramePr/>
          <p:nvPr/>
        </p:nvGraphicFramePr>
        <p:xfrm>
          <a:off x="251520" y="1772816"/>
          <a:ext cx="8892480" cy="4775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323528" y="1556792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 smtClean="0"/>
              <a:t>ha</a:t>
            </a:r>
            <a:endParaRPr lang="pt-BR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Segurança alimentar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564904"/>
            <a:ext cx="8769140" cy="2667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 descr="fundo slide fin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64704"/>
            <a:ext cx="9144000" cy="5463803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0" y="2204864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bg1"/>
                </a:solidFill>
              </a:rPr>
              <a:t>Obrigada!</a:t>
            </a:r>
          </a:p>
          <a:p>
            <a:pPr algn="ctr"/>
            <a:r>
              <a:rPr lang="pt-BR" sz="3200" b="1" dirty="0" smtClean="0">
                <a:solidFill>
                  <a:schemeClr val="bg1"/>
                </a:solidFill>
              </a:rPr>
              <a:t>leila@agroicone.com.br</a:t>
            </a:r>
            <a:endParaRPr lang="pt-BR" sz="3200" b="1" dirty="0">
              <a:solidFill>
                <a:schemeClr val="bg1"/>
              </a:solidFill>
            </a:endParaRPr>
          </a:p>
        </p:txBody>
      </p:sp>
      <p:pic>
        <p:nvPicPr>
          <p:cNvPr id="20" name="Imagem 19" descr="plataforma_agro_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74539" y="0"/>
            <a:ext cx="2969461" cy="4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7551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ersonalizar design">
  <a:themeElements>
    <a:clrScheme name="1_Personalizar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Personalizar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ersonalizar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sonalizar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sonalizar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sonalizar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sonalizar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sonalizar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ersonalizar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ersonalizar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ersonalizar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ersonalizar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ersonalizar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ersonalizar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</TotalTime>
  <Words>503</Words>
  <Application>Microsoft Office PowerPoint</Application>
  <PresentationFormat>Apresentação na tela (4:3)</PresentationFormat>
  <Paragraphs>89</Paragraphs>
  <Slides>10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1_Personalizar design</vt:lpstr>
      <vt:lpstr>Slide 1</vt:lpstr>
      <vt:lpstr>Principais fontes</vt:lpstr>
      <vt:lpstr>Principais características: Cana de açúcar</vt:lpstr>
      <vt:lpstr>Tecnologia</vt:lpstr>
      <vt:lpstr>Principais características: demanda e oferta por terra</vt:lpstr>
      <vt:lpstr>Pastagens</vt:lpstr>
      <vt:lpstr>Lei de terras</vt:lpstr>
      <vt:lpstr>Censo agrícola: ∆ área</vt:lpstr>
      <vt:lpstr>Segurança alimentar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Agricultura, Comércio e Mudanças Climáticas</dc:title>
  <dc:creator>rlima</dc:creator>
  <cp:lastModifiedBy>Marcelo Moreira</cp:lastModifiedBy>
  <cp:revision>50</cp:revision>
  <dcterms:created xsi:type="dcterms:W3CDTF">2009-08-17T18:22:23Z</dcterms:created>
  <dcterms:modified xsi:type="dcterms:W3CDTF">2013-09-12T18:41:33Z</dcterms:modified>
</cp:coreProperties>
</file>